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66" r:id="rId3"/>
    <p:sldId id="268" r:id="rId4"/>
    <p:sldId id="256" r:id="rId5"/>
    <p:sldId id="257" r:id="rId6"/>
    <p:sldId id="277" r:id="rId7"/>
    <p:sldId id="272" r:id="rId8"/>
    <p:sldId id="258" r:id="rId9"/>
    <p:sldId id="260" r:id="rId10"/>
    <p:sldId id="261" r:id="rId11"/>
    <p:sldId id="275" r:id="rId12"/>
    <p:sldId id="262" r:id="rId13"/>
    <p:sldId id="273" r:id="rId14"/>
    <p:sldId id="279" r:id="rId15"/>
    <p:sldId id="265" r:id="rId16"/>
    <p:sldId id="269" r:id="rId17"/>
    <p:sldId id="276" r:id="rId18"/>
    <p:sldId id="27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25FFFF"/>
    <a:srgbClr val="CCFF33"/>
    <a:srgbClr val="76FF4B"/>
    <a:srgbClr val="FF99FF"/>
    <a:srgbClr val="66FFFF"/>
    <a:srgbClr val="66FF33"/>
    <a:srgbClr val="0000CC"/>
    <a:srgbClr val="1D9E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0" autoAdjust="0"/>
    <p:restoredTop sz="94820" autoAdjust="0"/>
  </p:normalViewPr>
  <p:slideViewPr>
    <p:cSldViewPr>
      <p:cViewPr varScale="1">
        <p:scale>
          <a:sx n="70" d="100"/>
          <a:sy n="70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622EC-C405-4396-BEC6-95A70A724A98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CB11D-BE30-441B-8CE6-CAC0D36B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সময়—৪</a:t>
            </a:r>
            <a:r>
              <a:rPr lang="bn-IN" baseline="0" dirty="0" smtClean="0"/>
              <a:t> মিনিট</a:t>
            </a:r>
            <a:r>
              <a:rPr lang="bn-IN" baseline="0" dirty="0" smtClean="0"/>
              <a:t>।</a:t>
            </a:r>
            <a:r>
              <a:rPr lang="en-US" baseline="0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baseline="0" dirty="0" smtClean="0"/>
              <a:t>সঠিক সমাধান শিক্ষার্থী দ্বারা বোর্ডে নির্ণয় করতে সহায়তা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চিত্রটিকে কী বলে? রম্বসটির নাম কী? কর্ণদ্বয়</a:t>
            </a:r>
            <a:r>
              <a:rPr lang="bn-IN" baseline="0" dirty="0" smtClean="0"/>
              <a:t>ের দৈর্ঘ্য কত? কয়টি ত্রিভুজে বিভক্ত? প্রতিটি ত্রিভুজের নাম কী? প্রতিটি ত্রিভুজের ক্ষেত্রফল কত? রম্বসের ক্ষেত্রফল কত? রম্বসের ক্ষেত্রফল নির্ণয়ের সূত্র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2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কেন? প্রত্যেক বাহুর মান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কত? ঘনকের কতটি পৃষ্ঠ? প্রত্যেক পৃষ্ঠের ক্ষেত্রফল কত?ঘনকের সমগ্র পৃষ্ঠের ক্ষেত্রফল কত?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কেন?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দৈর্ঘ্য, প্রস্থ, উচ্চতার মান কত? আয়তকার ঘনকের কতটি পৃষ্ঠ? প্রত্যেক পৃষ্ঠের ক্ষেত্রফল কত?আয়তকার ঘনকের সমগ্র পৃষ্ঠের ক্ষেত্রফল কত?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F0B2-3A0A-4A6E-9C9F-D341A68961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1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সময়---৫ মিনিট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baseline="0" dirty="0" smtClean="0"/>
              <a:t>সঠিক সমাধান শিক্ষার্থী দ্বারা বোর্ডে নির্ণয় করতে সহায়তা করতে পারেন।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সময়—৫ মিনিট।</a:t>
            </a:r>
            <a:r>
              <a:rPr lang="bn-IN" baseline="0" dirty="0" smtClean="0"/>
              <a:t>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</a:t>
            </a:r>
            <a:r>
              <a:rPr lang="bn-IN" baseline="0" dirty="0" smtClean="0"/>
              <a:t>ধার</a:t>
            </a:r>
            <a:r>
              <a:rPr lang="en-US" baseline="0" dirty="0" err="1" smtClean="0"/>
              <a:t>ণা</a:t>
            </a:r>
            <a:r>
              <a:rPr lang="bn-IN" baseline="0" dirty="0" smtClean="0"/>
              <a:t> </a:t>
            </a:r>
            <a:r>
              <a:rPr lang="bn-IN" baseline="0" dirty="0" smtClean="0"/>
              <a:t>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5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শেষ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আকৃতি কেমন? মোবাইলের আকৃতি কেমন? পাত্রের প্রতি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ষ্ঠের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হুর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সংখ্যা কত? খেলার বোর্ডের আকৃতি কোন জ্যামিতিক চিত্র নির্দেশ করে?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8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চিত্রটির কয়টি</a:t>
            </a:r>
            <a:r>
              <a:rPr lang="bn-IN" baseline="0" dirty="0" smtClean="0"/>
              <a:t> বাহু</a:t>
            </a:r>
            <a:r>
              <a:rPr lang="bn-IN" dirty="0" smtClean="0"/>
              <a:t>?ক্ষেত্রটির</a:t>
            </a:r>
            <a:r>
              <a:rPr lang="bn-IN" baseline="0" dirty="0" smtClean="0"/>
              <a:t> নাম কী? চতুর্ভুজগুলোর নাম </a:t>
            </a:r>
            <a:r>
              <a:rPr lang="bn-IN" baseline="0" dirty="0" smtClean="0"/>
              <a:t> </a:t>
            </a:r>
            <a:r>
              <a:rPr lang="bn-IN" baseline="0" dirty="0" smtClean="0"/>
              <a:t>কী? </a:t>
            </a:r>
            <a:r>
              <a:rPr lang="bn-IN" baseline="0" dirty="0" smtClean="0"/>
              <a:t>প্রত্যেক</a:t>
            </a:r>
            <a:r>
              <a:rPr lang="en-US" baseline="0" dirty="0" err="1" smtClean="0"/>
              <a:t>টি</a:t>
            </a:r>
            <a:r>
              <a:rPr lang="bn-IN" baseline="0" dirty="0" smtClean="0"/>
              <a:t> </a:t>
            </a:r>
            <a:r>
              <a:rPr lang="bn-IN" baseline="0" dirty="0" smtClean="0"/>
              <a:t>ক্ষেত্রের আবদ্ধ অংশকে কী বলে? আজকের পাঠ ঘোষণা।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বর্গক্ষেত্রে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কয়টি ত্রিভুজ আছে? বর্গক্ষেত্র থেকে কী তৈরি হল? সামান্তরিক থেকে কী তৈরি হল? ত্রিভুজ থেকে কী তৈরি হল?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এর বাহুগুলোর মধ্যে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সম্পর্ক কী? ক্ষেত্রটিকে কী বলে?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নির্ণয়ের সূত্র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চিত্রটিকে কী বলে? আয়তক্ষেত্রটির</a:t>
            </a:r>
            <a:r>
              <a:rPr lang="bn-IN" baseline="0" dirty="0" smtClean="0"/>
              <a:t> নাম কী?</a:t>
            </a:r>
            <a:r>
              <a:rPr lang="bn-IN" dirty="0" smtClean="0"/>
              <a:t> আয়রক্ষেত্রের</a:t>
            </a:r>
            <a:r>
              <a:rPr lang="bn-IN" baseline="0" dirty="0" smtClean="0"/>
              <a:t> বিপরীত বাহুগুলোর মধ্যে সম্পর্ক কী? </a:t>
            </a:r>
            <a:r>
              <a:rPr lang="bn-IN" dirty="0" smtClean="0"/>
              <a:t>আয়তক্ষেত্রের</a:t>
            </a:r>
            <a:r>
              <a:rPr lang="bn-IN" baseline="0" dirty="0" smtClean="0"/>
              <a:t> ক্ষেত্রফল নির্ণয়ের সূত্র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4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চিত্রটির নাম কী? </a:t>
            </a:r>
            <a:r>
              <a:rPr lang="en-US" dirty="0" err="1" smtClean="0"/>
              <a:t>ট্রা</a:t>
            </a:r>
            <a:r>
              <a:rPr lang="bn-IN" dirty="0" smtClean="0"/>
              <a:t>পিজিয়ামটির </a:t>
            </a:r>
            <a:r>
              <a:rPr lang="bn-IN" dirty="0" smtClean="0"/>
              <a:t>নাম কী? সমান্তরাল বাহুদ্বয় কী কী? উচ্চতা</a:t>
            </a:r>
            <a:r>
              <a:rPr lang="bn-IN" baseline="0" dirty="0" smtClean="0"/>
              <a:t> কত? </a:t>
            </a:r>
            <a:r>
              <a:rPr lang="en-US" baseline="0" dirty="0" err="1" smtClean="0"/>
              <a:t>ট্রা</a:t>
            </a:r>
            <a:r>
              <a:rPr lang="bn-IN" baseline="0" dirty="0" smtClean="0"/>
              <a:t>পিজিয়ামকে </a:t>
            </a:r>
            <a:r>
              <a:rPr lang="bn-IN" baseline="0" dirty="0" smtClean="0"/>
              <a:t>কী কী ক্ষেত্রে বিভক্ত করা হয়ছে? এদের নাম কী কী? সামান্তরিকের ক্ষেত্রফল কত? ত্রিভুজের ক্ষেত্রফল কত? </a:t>
            </a:r>
            <a:r>
              <a:rPr lang="en-US" baseline="0" dirty="0" err="1" smtClean="0"/>
              <a:t>ট্রা</a:t>
            </a:r>
            <a:r>
              <a:rPr lang="bn-IN" baseline="0" dirty="0" smtClean="0"/>
              <a:t>পিজিয়ামের </a:t>
            </a:r>
            <a:r>
              <a:rPr lang="bn-IN" baseline="0" dirty="0" smtClean="0"/>
              <a:t>ক্ষেত্রফল কত? </a:t>
            </a:r>
            <a:r>
              <a:rPr lang="en-US" baseline="0" dirty="0" err="1" smtClean="0"/>
              <a:t>ট্রা</a:t>
            </a:r>
            <a:r>
              <a:rPr lang="bn-IN" dirty="0" smtClean="0"/>
              <a:t>পিজিয়ামক্ষেত্রের</a:t>
            </a:r>
            <a:r>
              <a:rPr lang="bn-IN" baseline="0" dirty="0" smtClean="0"/>
              <a:t> </a:t>
            </a:r>
            <a:r>
              <a:rPr lang="bn-IN" baseline="0" dirty="0" smtClean="0"/>
              <a:t>ক্ষেত্রফল নির্ণয়ের সূত্র?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4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95300" y="1659285"/>
            <a:ext cx="8115300" cy="4031873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26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76FF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684220" y="78682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3404175"/>
            <a:ext cx="0" cy="2057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/>
          <p:cNvSpPr/>
          <p:nvPr/>
        </p:nvSpPr>
        <p:spPr>
          <a:xfrm>
            <a:off x="684220" y="786825"/>
            <a:ext cx="2514600" cy="2057400"/>
          </a:xfrm>
          <a:prstGeom prst="parallelogram">
            <a:avLst>
              <a:gd name="adj" fmla="val 42173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286000" y="786825"/>
            <a:ext cx="1827220" cy="2057400"/>
          </a:xfrm>
          <a:prstGeom prst="triangle">
            <a:avLst>
              <a:gd name="adj" fmla="val 5061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41520" y="786825"/>
            <a:ext cx="0" cy="20574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398" y="26918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7020" y="27166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2620" y="3296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9798" y="27825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7501" y="27825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0906" y="27166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4177" y="15231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4203" y="27680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5903" y="1584692"/>
                <a:ext cx="4479110" cy="1739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ক্ষেত্রের ক্ষেত্রফল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03" y="1584692"/>
                <a:ext cx="4479110" cy="1739964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807" r="-2180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94469" y="493693"/>
                <a:ext cx="4993675" cy="1170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AECD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ক্ষেত্রের ক্ষেত্রফল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 h = ah.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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CEB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ক্ষেত্রের ক্ষেত্রফল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69" y="493693"/>
                <a:ext cx="4993675" cy="1170641"/>
              </a:xfrm>
              <a:prstGeom prst="rect">
                <a:avLst/>
              </a:prstGeom>
              <a:blipFill rotWithShape="1">
                <a:blip r:embed="rId4"/>
                <a:stretch>
                  <a:fillRect l="-2198" t="-7292" r="-2076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226280" y="39110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544" y="3200400"/>
            <a:ext cx="3674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8911" y="4953000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33014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2114" y="4928175"/>
            <a:ext cx="3674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3422" y="5562600"/>
            <a:ext cx="398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সামান্তরিকের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42244" y="5410200"/>
                <a:ext cx="41459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44" y="5410200"/>
                <a:ext cx="4145900" cy="613886"/>
              </a:xfrm>
              <a:prstGeom prst="rect">
                <a:avLst/>
              </a:prstGeom>
              <a:blipFill rotWithShape="1">
                <a:blip r:embed="rId5"/>
                <a:stretch>
                  <a:fillRect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09600" y="6015335"/>
            <a:ext cx="80785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ট্রাপিজিয়াম ক্ষেত্রের 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সমান্তরাল বাহুদ্বয়ের সমষ্টির গড়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0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7917 1.1111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2" animBg="1"/>
      <p:bldP spid="5" grpId="3" animBg="1"/>
      <p:bldP spid="6" grpId="0" animBg="1"/>
      <p:bldP spid="6" grpId="1" animBg="1"/>
      <p:bldP spid="11" grpId="0" animBg="1"/>
      <p:bldP spid="12" grpId="0" animBg="1"/>
      <p:bldP spid="12" grpId="1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uiExpand="1" build="p"/>
      <p:bldP spid="24" grpId="0" uiExpand="1" build="p"/>
      <p:bldP spid="25" grpId="0"/>
      <p:bldP spid="26" grpId="0"/>
      <p:bldP spid="27" grpId="0"/>
      <p:bldP spid="30" grpId="0"/>
      <p:bldP spid="31" grpId="0"/>
      <p:bldP spid="32" grpId="0" build="p"/>
      <p:bldP spid="33" grpId="0" build="p"/>
      <p:bldP spid="3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362200" y="1905000"/>
            <a:ext cx="3962400" cy="2362200"/>
          </a:xfrm>
          <a:prstGeom prst="trapezoid">
            <a:avLst>
              <a:gd name="adj" fmla="val 32890"/>
            </a:avLst>
          </a:prstGeom>
          <a:solidFill>
            <a:srgbClr val="2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257800"/>
            <a:ext cx="8077200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চিত্রটিকে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ত্রিভুজক্ষেত্রে বিভক্ত করে এর ক্ষেত্রফল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396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191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1905000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0600" y="27937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7383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rallelogram 42"/>
          <p:cNvSpPr/>
          <p:nvPr/>
        </p:nvSpPr>
        <p:spPr>
          <a:xfrm rot="2127040">
            <a:off x="2606217" y="2535820"/>
            <a:ext cx="3474368" cy="2477450"/>
          </a:xfrm>
          <a:prstGeom prst="parallelogram">
            <a:avLst>
              <a:gd name="adj" fmla="val 33728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>
            <a:off x="4335558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Triangle 54"/>
          <p:cNvSpPr/>
          <p:nvPr/>
        </p:nvSpPr>
        <p:spPr>
          <a:xfrm flipH="1">
            <a:off x="2209800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Triangle 55"/>
          <p:cNvSpPr/>
          <p:nvPr/>
        </p:nvSpPr>
        <p:spPr>
          <a:xfrm flipH="1" flipV="1">
            <a:off x="2209800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/>
          <p:cNvSpPr/>
          <p:nvPr/>
        </p:nvSpPr>
        <p:spPr>
          <a:xfrm flipV="1">
            <a:off x="4343400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7201" y="533400"/>
                <a:ext cx="8001000" cy="613886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প্রতিটি ত্রিভুজ ক্ষেত্রের ক্ষেত্রফল</a:t>
                </a:r>
                <a:r>
                  <a:rPr lang="en-US" sz="2400" dirty="0" smtClean="0"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)=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3400"/>
                <a:ext cx="8001000" cy="613886"/>
              </a:xfrm>
              <a:prstGeom prst="rect">
                <a:avLst/>
              </a:prstGeom>
              <a:blipFill rotWithShape="1">
                <a:blip r:embed="rId3"/>
                <a:stretch>
                  <a:fillRect t="-15534" b="-2038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57201" y="1298547"/>
                <a:ext cx="8001000" cy="613886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রম্বসক্ষেত্রের ক্ষেত্রফল</a:t>
                </a:r>
                <a:r>
                  <a:rPr lang="en-US" sz="2400" dirty="0" smtClean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ab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ab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298547"/>
                <a:ext cx="8001000" cy="613886"/>
              </a:xfrm>
              <a:prstGeom prst="rect">
                <a:avLst/>
              </a:prstGeom>
              <a:blipFill rotWithShape="1">
                <a:blip r:embed="rId4"/>
                <a:stretch>
                  <a:fillRect t="-15385" b="-201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57201" y="5791200"/>
            <a:ext cx="8001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রম্বসক্ষেত্রের ক্ষেত্রফল = কর্ণদ্বয়ের গুণফলের অর্ধেক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30841" y="1790856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28800" y="350073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48475" y="524095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69158" y="3543712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72448" y="3348335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379932" y="2816918"/>
                <a:ext cx="665567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2" y="2816918"/>
                <a:ext cx="665567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677833" y="3886200"/>
                <a:ext cx="665567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33" y="3886200"/>
                <a:ext cx="665567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75193" y="3786462"/>
                <a:ext cx="683200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93" y="3786462"/>
                <a:ext cx="683200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55400" y="2956433"/>
                <a:ext cx="683200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00" y="2956433"/>
                <a:ext cx="683200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9255" y="2057400"/>
                <a:ext cx="2759089" cy="61388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AC=</a:t>
                </a:r>
                <a:r>
                  <a:rPr lang="en-US" sz="2400" dirty="0" err="1" smtClean="0"/>
                  <a:t>a,AO</a:t>
                </a:r>
                <a:r>
                  <a:rPr lang="en-US" sz="2400" dirty="0" smtClean="0"/>
                  <a:t>=CO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5" y="2057400"/>
                <a:ext cx="2759089" cy="613886"/>
              </a:xfrm>
              <a:prstGeom prst="rect">
                <a:avLst/>
              </a:prstGeom>
              <a:blipFill rotWithShape="1">
                <a:blip r:embed="rId9"/>
                <a:stretch>
                  <a:fillRect l="-3297" b="-485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111195" y="4908157"/>
                <a:ext cx="3348865" cy="783804"/>
              </a:xfrm>
              <a:prstGeom prst="rect">
                <a:avLst/>
              </a:prstGeom>
              <a:solidFill>
                <a:srgbClr val="CCFF33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BD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BO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DO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95" y="4908157"/>
                <a:ext cx="3348865" cy="7838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01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66 -0.1111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5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11666 0.1111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1666 0.1111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1666 -0.1111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32" grpId="0" animBg="1"/>
      <p:bldP spid="3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75461" y="2817812"/>
            <a:ext cx="2667000" cy="1068388"/>
            <a:chOff x="5943600" y="2590800"/>
            <a:chExt cx="2667000" cy="1068388"/>
          </a:xfrm>
        </p:grpSpPr>
        <p:sp>
          <p:nvSpPr>
            <p:cNvPr id="18" name="TextBox 17"/>
            <p:cNvSpPr txBox="1"/>
            <p:nvPr/>
          </p:nvSpPr>
          <p:spPr>
            <a:xfrm>
              <a:off x="7239000" y="27447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553200" y="25908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57150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77724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943600" y="36576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675461" y="760412"/>
            <a:ext cx="2667000" cy="1068388"/>
            <a:chOff x="5715000" y="1371600"/>
            <a:chExt cx="2667000" cy="1068388"/>
          </a:xfrm>
        </p:grpSpPr>
        <p:grpSp>
          <p:nvGrpSpPr>
            <p:cNvPr id="84" name="Group 83"/>
            <p:cNvGrpSpPr/>
            <p:nvPr/>
          </p:nvGrpSpPr>
          <p:grpSpPr>
            <a:xfrm>
              <a:off x="5715000" y="1371600"/>
              <a:ext cx="2667000" cy="1068388"/>
              <a:chOff x="4495800" y="1752600"/>
              <a:chExt cx="2667000" cy="1068388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51054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42672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63246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495800" y="28194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>
              <a:off x="6858000" y="15240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85061" y="760412"/>
            <a:ext cx="2058988" cy="2058988"/>
            <a:chOff x="5715000" y="1524000"/>
            <a:chExt cx="2058988" cy="2058988"/>
          </a:xfrm>
        </p:grpSpPr>
        <p:grpSp>
          <p:nvGrpSpPr>
            <p:cNvPr id="34" name="Group 33"/>
            <p:cNvGrpSpPr/>
            <p:nvPr/>
          </p:nvGrpSpPr>
          <p:grpSpPr>
            <a:xfrm>
              <a:off x="5715000" y="1524000"/>
              <a:ext cx="2058988" cy="2058988"/>
              <a:chOff x="6477000" y="1752600"/>
              <a:chExt cx="2058988" cy="205898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69342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75461" y="760412"/>
            <a:ext cx="619939" cy="3124200"/>
            <a:chOff x="6400800" y="609600"/>
            <a:chExt cx="619939" cy="3124200"/>
          </a:xfrm>
        </p:grpSpPr>
        <p:grpSp>
          <p:nvGrpSpPr>
            <p:cNvPr id="28" name="Group 27"/>
            <p:cNvGrpSpPr/>
            <p:nvPr/>
          </p:nvGrpSpPr>
          <p:grpSpPr>
            <a:xfrm>
              <a:off x="6400800" y="609600"/>
              <a:ext cx="611188" cy="3124200"/>
              <a:chOff x="4953000" y="990600"/>
              <a:chExt cx="611188" cy="3124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6477000" y="18288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75461" y="1827212"/>
            <a:ext cx="2058988" cy="2058988"/>
            <a:chOff x="6553200" y="4038600"/>
            <a:chExt cx="2058988" cy="2058988"/>
          </a:xfrm>
        </p:grpSpPr>
        <p:grpSp>
          <p:nvGrpSpPr>
            <p:cNvPr id="23" name="Group 22"/>
            <p:cNvGrpSpPr/>
            <p:nvPr/>
          </p:nvGrpSpPr>
          <p:grpSpPr>
            <a:xfrm>
              <a:off x="6553200" y="4038600"/>
              <a:ext cx="2058988" cy="2058988"/>
              <a:chOff x="6477000" y="1752600"/>
              <a:chExt cx="2058988" cy="2058988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7162800" y="51831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32861" y="760412"/>
            <a:ext cx="619939" cy="3124200"/>
            <a:chOff x="4495800" y="457200"/>
            <a:chExt cx="619939" cy="3124200"/>
          </a:xfrm>
        </p:grpSpPr>
        <p:grpSp>
          <p:nvGrpSpPr>
            <p:cNvPr id="39" name="Group 38"/>
            <p:cNvGrpSpPr/>
            <p:nvPr/>
          </p:nvGrpSpPr>
          <p:grpSpPr>
            <a:xfrm>
              <a:off x="4495800" y="457200"/>
              <a:ext cx="611188" cy="3124200"/>
              <a:chOff x="4953000" y="990600"/>
              <a:chExt cx="611188" cy="31242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45720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75461" y="5638800"/>
            <a:ext cx="7782739" cy="584775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ঘনকের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ক্ষেত্রফল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6a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9236" y="37338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2800" y="165644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0411" y="7604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34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79 L 0.65782 -0.0164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96296E-6 L 0.55782 -0.016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0416 -0.02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37083 0.139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929965" y="2422237"/>
            <a:ext cx="2741203" cy="1616705"/>
            <a:chOff x="1600200" y="3581400"/>
            <a:chExt cx="3430588" cy="2058988"/>
          </a:xfrm>
          <a:noFill/>
        </p:grpSpPr>
        <p:cxnSp>
          <p:nvCxnSpPr>
            <p:cNvPr id="81" name="Straight Connector 80"/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117559" y="3796077"/>
              <a:ext cx="716594" cy="74475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383316" y="2441581"/>
            <a:ext cx="572593" cy="2556235"/>
            <a:chOff x="5410200" y="2895600"/>
            <a:chExt cx="665561" cy="3124200"/>
          </a:xfrm>
        </p:grpSpPr>
        <p:grpSp>
          <p:nvGrpSpPr>
            <p:cNvPr id="74" name="Group 73"/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5410200" y="4114800"/>
              <a:ext cx="665561" cy="7147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4345017" y="35369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17" y="3536950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41838"/>
              </p:ext>
            </p:extLst>
          </p:nvPr>
        </p:nvGraphicFramePr>
        <p:xfrm>
          <a:off x="4529953" y="3491611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953" y="3491611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14896" y="457200"/>
            <a:ext cx="8077199" cy="52322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আয়তকার ঘনকের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ক্ষেত্রফল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397251" y="3402557"/>
            <a:ext cx="2775870" cy="1595259"/>
            <a:chOff x="1600200" y="3581400"/>
            <a:chExt cx="3430588" cy="2058988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675336" y="4579606"/>
              <a:ext cx="707645" cy="7547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72199" y="2422236"/>
            <a:ext cx="522899" cy="2563253"/>
            <a:chOff x="5356464" y="2895600"/>
            <a:chExt cx="695438" cy="3124200"/>
          </a:xfrm>
        </p:grpSpPr>
        <p:grpSp>
          <p:nvGrpSpPr>
            <p:cNvPr id="29" name="Group 28"/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5356464" y="4114800"/>
              <a:ext cx="695438" cy="6377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43608" y="4008331"/>
            <a:ext cx="3228548" cy="979209"/>
            <a:chOff x="3886200" y="4267200"/>
            <a:chExt cx="4038600" cy="1068388"/>
          </a:xfrm>
        </p:grpSpPr>
        <p:grpSp>
          <p:nvGrpSpPr>
            <p:cNvPr id="49" name="Group 48"/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6232196" y="4419600"/>
              <a:ext cx="672327" cy="63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432952" y="2430007"/>
            <a:ext cx="3272648" cy="937706"/>
            <a:chOff x="3886200" y="4267200"/>
            <a:chExt cx="4038600" cy="1068388"/>
          </a:xfrm>
        </p:grpSpPr>
        <p:grpSp>
          <p:nvGrpSpPr>
            <p:cNvPr id="87" name="Group 86"/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4857303" y="4419600"/>
              <a:ext cx="678912" cy="6662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95691" y="5105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43200" y="3984765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29400" y="435152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753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1665E-6 L 0.14358 -0.084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42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0546E-7 L -0.18246 -0.075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7206E-6 L -0.00451 -0.189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945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8529E-7 L -0.33229 0.1662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2766E-6 L 0.26007 0.176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881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2" grpId="0"/>
      <p:bldP spid="52" grpId="1"/>
      <p:bldP spid="53" grpId="0"/>
      <p:bldP spid="5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1147834" y="2546194"/>
            <a:ext cx="2743200" cy="2057400"/>
          </a:xfrm>
          <a:prstGeom prst="parallelogram">
            <a:avLst>
              <a:gd name="adj" fmla="val 2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 rot="16918768">
            <a:off x="3353313" y="2961711"/>
            <a:ext cx="2538454" cy="2057400"/>
          </a:xfrm>
          <a:prstGeom prst="parallelogram">
            <a:avLst>
              <a:gd name="adj" fmla="val 20238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rot="865339">
            <a:off x="1478939" y="3755323"/>
            <a:ext cx="3530225" cy="2539328"/>
          </a:xfrm>
          <a:prstGeom prst="parallelogram">
            <a:avLst>
              <a:gd name="adj" fmla="val 46700"/>
            </a:avLst>
          </a:prstGeom>
          <a:solidFill>
            <a:srgbClr val="1D9EFF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3048000" y="3353417"/>
            <a:ext cx="2743200" cy="2115013"/>
          </a:xfrm>
          <a:prstGeom prst="parallelogram">
            <a:avLst>
              <a:gd name="adj" fmla="val 2023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6090178">
            <a:off x="1053299" y="2974357"/>
            <a:ext cx="2560302" cy="2064188"/>
          </a:xfrm>
          <a:prstGeom prst="parallelogram">
            <a:avLst>
              <a:gd name="adj" fmla="val 2211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865339">
            <a:off x="1926785" y="1668513"/>
            <a:ext cx="3529708" cy="2625145"/>
          </a:xfrm>
          <a:prstGeom prst="parallelogram">
            <a:avLst>
              <a:gd name="adj" fmla="val 46700"/>
            </a:avLst>
          </a:prstGeom>
          <a:solidFill>
            <a:srgbClr val="76FF4B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6090178">
            <a:off x="5235967" y="3798167"/>
            <a:ext cx="2594158" cy="2064188"/>
          </a:xfrm>
          <a:prstGeom prst="parallelogram">
            <a:avLst>
              <a:gd name="adj" fmla="val 2211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865339">
            <a:off x="4184639" y="1625657"/>
            <a:ext cx="3529708" cy="2625145"/>
          </a:xfrm>
          <a:prstGeom prst="parallelogram">
            <a:avLst>
              <a:gd name="adj" fmla="val 46700"/>
            </a:avLst>
          </a:prstGeom>
          <a:solidFill>
            <a:srgbClr val="76FF4B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1582601" y="457200"/>
            <a:ext cx="2743200" cy="2115013"/>
          </a:xfrm>
          <a:prstGeom prst="parallelogram">
            <a:avLst>
              <a:gd name="adj" fmla="val 2023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71779" y="472440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0876" y="5334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0392" y="295681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123" y="5877580"/>
            <a:ext cx="56076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আয়তকার ঘনকের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পৃষ্ঠতলের 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ত্রফল নির্ণয়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74351"/>
            <a:ext cx="37850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67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76074" cy="70788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976074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একটি কর্ণ দ্বারা কোনো বর্গক্ষেত্র কয়টি ত্রিভুজে বিভক্ত হয়?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দুইটি।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রম্বসের কর্ণদ্বয় পরস্পরকে কত কোণে ছেদ করে?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৯০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বা সমকোণে।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রম্বসের ক্ষেত্রফল নির্ণয়ের জন্য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কর্ণদ্বয়ের দৈর্ঘ্য।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ট্রাপিজিয়ামের ক্ষেত্রফল নির্ণয় করতে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বাহুদ্বয়ের দৈর্ঘ্য ও উচ্চতা।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ট্রাপিজিয়ামের ক্ষেত্রফল নির্ণয়ের সূত্র কী?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বাহুদ্বয়ের সমষ্টি গড়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উচ্চতা।</a:t>
            </a:r>
          </a:p>
        </p:txBody>
      </p:sp>
    </p:spTree>
    <p:extLst>
      <p:ext uri="{BB962C8B-B14F-4D97-AF65-F5344CB8AC3E}">
        <p14:creationId xmlns:p14="http://schemas.microsoft.com/office/powerpoint/2010/main" val="29535534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326" y="3805297"/>
            <a:ext cx="7976074" cy="2062103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রম্বস ও একটি ট্রাপিজিয়ামকে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ত্রিভুজক্ষেত্রে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বিভক্ত করে এর ক্ষেত্রফল নির্ণয়ের সূত্র গঠন কর।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24200" y="533400"/>
            <a:ext cx="3048000" cy="2743200"/>
          </a:xfrm>
          <a:prstGeom prst="wedgeEllipseCallout">
            <a:avLst>
              <a:gd name="adj1" fmla="val -3525"/>
              <a:gd name="adj2" fmla="val 69639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19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14388"/>
            <a:ext cx="68389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838200"/>
            <a:ext cx="4800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84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আহসানুল আলম, সহকারী অধ্যাপক, টিটিসি, ফেনী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66800" y="762000"/>
            <a:ext cx="7162800" cy="5257800"/>
          </a:xfrm>
          <a:prstGeom prst="round2DiagRect">
            <a:avLst>
              <a:gd name="adj1" fmla="val 5000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078540"/>
            <a:ext cx="3013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83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213" y="649069"/>
            <a:ext cx="764778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দেবদাস কর্মকার</a:t>
            </a:r>
          </a:p>
        </p:txBody>
      </p:sp>
      <p:sp>
        <p:nvSpPr>
          <p:cNvPr id="3" name="Rectangle 2"/>
          <p:cNvSpPr/>
          <p:nvPr/>
        </p:nvSpPr>
        <p:spPr>
          <a:xfrm>
            <a:off x="734213" y="1334869"/>
            <a:ext cx="7647785" cy="646331"/>
          </a:xfrm>
          <a:prstGeom prst="rect">
            <a:avLst/>
          </a:prstGeom>
          <a:solidFill>
            <a:srgbClr val="C5FFC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213" y="2020669"/>
            <a:ext cx="7647785" cy="646331"/>
          </a:xfrm>
          <a:prstGeom prst="rect">
            <a:avLst/>
          </a:prstGeom>
          <a:solidFill>
            <a:srgbClr val="FAB0E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নিউ মডেল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বহুমূখী উচ্চ 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214" y="2706469"/>
            <a:ext cx="7647784" cy="646331"/>
          </a:xfrm>
          <a:prstGeom prst="rect">
            <a:avLst/>
          </a:prstGeom>
          <a:solidFill>
            <a:srgbClr val="A3FF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রাসেল স্কয়ার,শুক্রাবাদ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ঢাকা-১২০৭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214" y="3392269"/>
            <a:ext cx="7647783" cy="646331"/>
          </a:xfrm>
          <a:prstGeom prst="rect">
            <a:avLst/>
          </a:prstGeom>
          <a:solidFill>
            <a:srgbClr val="FDDEB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214" y="4078069"/>
            <a:ext cx="7647785" cy="646331"/>
          </a:xfrm>
          <a:prstGeom prst="rect">
            <a:avLst/>
          </a:prstGeom>
          <a:solidFill>
            <a:srgbClr val="A3FF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শ্রেণিঃ গণিত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▼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 অধ্যায়ঃ চতুর্ভুজ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213" y="4763869"/>
            <a:ext cx="7647786" cy="646331"/>
          </a:xfrm>
          <a:prstGeom prst="rect">
            <a:avLst/>
          </a:prstGeom>
          <a:solidFill>
            <a:srgbClr val="F0C2C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চতুর্ভুজক্ষেত্রের ক্ষেত্রফল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214" y="5449669"/>
            <a:ext cx="7647786" cy="646331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  <a:r>
              <a:rPr lang="en-US" sz="3600" dirty="0" smtClean="0">
                <a:latin typeface="Times New Roman"/>
                <a:cs typeface="Times New Roman"/>
              </a:rPr>
              <a:t>▼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২২/০৬/২০১৪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77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9527" r="3781" b="9100"/>
          <a:stretch/>
        </p:blipFill>
        <p:spPr>
          <a:xfrm>
            <a:off x="4631240" y="533400"/>
            <a:ext cx="4037904" cy="2539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8" y="533400"/>
            <a:ext cx="4045338" cy="2539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40" y="3200400"/>
            <a:ext cx="403047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365" r="5902" b="2365"/>
          <a:stretch/>
        </p:blipFill>
        <p:spPr>
          <a:xfrm>
            <a:off x="467188" y="3200400"/>
            <a:ext cx="4045338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2764" y="5791200"/>
            <a:ext cx="81963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আকার বিশিষ্ট বস্তু দ্বারা চতুর্ভূজের জ্যামিতিক 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96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4572000"/>
            <a:ext cx="2209800" cy="146106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838200" y="2819400"/>
            <a:ext cx="2590800" cy="1528556"/>
          </a:xfrm>
          <a:prstGeom prst="parallelogram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5334000" y="3203448"/>
            <a:ext cx="1295400" cy="1216152"/>
          </a:xfrm>
          <a:prstGeom prst="trapezoid">
            <a:avLst>
              <a:gd name="adj" fmla="val 24105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nual Input 12"/>
          <p:cNvSpPr/>
          <p:nvPr/>
        </p:nvSpPr>
        <p:spPr>
          <a:xfrm rot="5400000">
            <a:off x="5555967" y="4197635"/>
            <a:ext cx="1461066" cy="2209801"/>
          </a:xfrm>
          <a:prstGeom prst="flowChartManualInpu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3200400" y="2819400"/>
            <a:ext cx="2552700" cy="1524000"/>
          </a:xfrm>
          <a:prstGeom prst="parallelogram">
            <a:avLst>
              <a:gd name="adj" fmla="val 59127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4572000"/>
            <a:ext cx="2209800" cy="146106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838200" y="2819400"/>
            <a:ext cx="2590800" cy="1528556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>
            <a:off x="5334000" y="3203448"/>
            <a:ext cx="1295400" cy="1216152"/>
          </a:xfrm>
          <a:prstGeom prst="trapezoid">
            <a:avLst>
              <a:gd name="adj" fmla="val 241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Input 20"/>
          <p:cNvSpPr/>
          <p:nvPr/>
        </p:nvSpPr>
        <p:spPr>
          <a:xfrm rot="5400000">
            <a:off x="5555965" y="4197636"/>
            <a:ext cx="1461067" cy="2209801"/>
          </a:xfrm>
          <a:prstGeom prst="flowChartManualInpu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3200400" y="2819400"/>
            <a:ext cx="2552700" cy="1524000"/>
          </a:xfrm>
          <a:prstGeom prst="parallelogram">
            <a:avLst>
              <a:gd name="adj" fmla="val 591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76600" y="4572000"/>
            <a:ext cx="1752600" cy="146106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76600" y="4572000"/>
            <a:ext cx="1752600" cy="1461069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TextBox 1030"/>
          <p:cNvSpPr txBox="1"/>
          <p:nvPr/>
        </p:nvSpPr>
        <p:spPr>
          <a:xfrm>
            <a:off x="533400" y="549571"/>
            <a:ext cx="81533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চতুর্ভুজক্ষেত্রের ক্ষেত্রফল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62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3" grpId="0" animBg="1"/>
      <p:bldP spid="44" grpId="0" animBg="1"/>
      <p:bldP spid="10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3714"/>
            <a:ext cx="8120743" cy="707886"/>
          </a:xfrm>
          <a:prstGeom prst="rect">
            <a:avLst/>
          </a:prstGeom>
          <a:solidFill>
            <a:srgbClr val="76FF4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682425"/>
            <a:ext cx="8120743" cy="584775"/>
          </a:xfrm>
          <a:prstGeom prst="rect">
            <a:avLst/>
          </a:prstGeom>
          <a:solidFill>
            <a:srgbClr val="2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চতুর্ভুজ ক্ষেত্রের ক্ষেত্রফল নির্ণয় করতে 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43" y="5358825"/>
            <a:ext cx="8120743" cy="584775"/>
          </a:xfrm>
          <a:prstGeom prst="rect">
            <a:avLst/>
          </a:prstGeom>
          <a:solidFill>
            <a:srgbClr val="2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ঘনবস্তুর পৃষ্ঠতলের ক্ষেত্রফল পরিমাপ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743" y="1905000"/>
            <a:ext cx="81534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এই পাঠ শেষে শিক্ষার্থীরা-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20625"/>
            <a:ext cx="84582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ট্রাপি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জিয়া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ও রম্বসক্ষেত্রের ক্ষেত্রফলের সূত্র নির্ণয়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57" y="2844225"/>
            <a:ext cx="8120743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চতুর্ভুজক্ষেত্রের ক্ষেত্রফলের সূত্র ব্যাখ্যা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94165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133598" y="1349826"/>
            <a:ext cx="3048001" cy="3069772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16200000" flipH="1">
            <a:off x="2122713" y="1360713"/>
            <a:ext cx="3069773" cy="304800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282625"/>
            <a:ext cx="8153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বর্গক্ষেত্র =সামান্তরিকক্ষেত্র =ত্রিভুজক্ষেত্র =ট্রাপিজিয়ামক্ষেত্র +ত্রিভুজক্ষেত্র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2133598" y="2884713"/>
            <a:ext cx="6096002" cy="1534887"/>
          </a:xfrm>
          <a:prstGeom prst="trapezoid">
            <a:avLst>
              <a:gd name="adj" fmla="val 99071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657599" y="1360715"/>
            <a:ext cx="3048002" cy="1523998"/>
          </a:xfrm>
          <a:prstGeom prst="triangle">
            <a:avLst>
              <a:gd name="adj" fmla="val 50366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0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3333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1 L -0.16667 0.2238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6 0.22384 L -0.33333 0.223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5" grpId="0" animBg="1"/>
      <p:bldP spid="10" grpId="0" animBg="1"/>
      <p:bldP spid="12" grpId="0" animBg="1"/>
      <p:bldP spid="12" grpId="1" animBg="1"/>
      <p:bldP spid="12" grpId="2" animBg="1"/>
      <p:bldP spid="1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2" t="39233" r="31893" b="15443"/>
          <a:stretch/>
        </p:blipFill>
        <p:spPr>
          <a:xfrm>
            <a:off x="1105022" y="988998"/>
            <a:ext cx="3807426" cy="3766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5022" y="988998"/>
            <a:ext cx="3786941" cy="3766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81963" y="2872227"/>
            <a:ext cx="38074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105022" y="2872227"/>
            <a:ext cx="38074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7500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593" y="44737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9389" y="44737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8551" y="7500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4821" y="38100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2448" y="25182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3751393"/>
            <a:ext cx="369844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590" y="454991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774" y="25182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1381780"/>
            <a:ext cx="3698448" cy="646331"/>
          </a:xfrm>
          <a:prstGeom prst="rect">
            <a:avLst/>
          </a:prstGeom>
          <a:solidFill>
            <a:srgbClr val="76FF4B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448" y="5410200"/>
            <a:ext cx="8129199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প্রস্থ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3600" baseline="30000" dirty="0" smtClean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1704945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86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0060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842" y="3886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8420" y="3886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5571" y="20060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063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777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1257" y="31366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3565" y="31366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3414" y="609600"/>
            <a:ext cx="2597185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8104" y="609600"/>
            <a:ext cx="2657466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1219" y="1295400"/>
            <a:ext cx="5374351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7622" y="5257800"/>
            <a:ext cx="5374351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প্রস্থ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00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2243</TotalTime>
  <Words>928</Words>
  <Application>Microsoft Office PowerPoint</Application>
  <PresentationFormat>On-screen Show (4:3)</PresentationFormat>
  <Paragraphs>168</Paragraphs>
  <Slides>19</Slides>
  <Notes>17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 karmoker</cp:lastModifiedBy>
  <cp:revision>253</cp:revision>
  <dcterms:created xsi:type="dcterms:W3CDTF">2006-08-16T00:00:00Z</dcterms:created>
  <dcterms:modified xsi:type="dcterms:W3CDTF">2016-08-05T22:08:05Z</dcterms:modified>
</cp:coreProperties>
</file>